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7" r:id="rId4"/>
    <p:sldId id="268" r:id="rId5"/>
    <p:sldId id="272" r:id="rId6"/>
    <p:sldId id="273" r:id="rId7"/>
    <p:sldId id="269" r:id="rId8"/>
    <p:sldId id="270" r:id="rId9"/>
    <p:sldId id="271" r:id="rId10"/>
    <p:sldId id="274" r:id="rId11"/>
    <p:sldId id="275" r:id="rId12"/>
    <p:sldId id="276" r:id="rId13"/>
    <p:sldId id="277" r:id="rId14"/>
    <p:sldId id="259" r:id="rId15"/>
    <p:sldId id="257" r:id="rId16"/>
    <p:sldId id="262" r:id="rId17"/>
    <p:sldId id="261" r:id="rId18"/>
    <p:sldId id="258" r:id="rId19"/>
    <p:sldId id="263" r:id="rId20"/>
    <p:sldId id="264" r:id="rId21"/>
    <p:sldId id="265" r:id="rId22"/>
    <p:sldId id="26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F3F30A4-85B1-4116-8055-D102A5220F2D}" type="datetimeFigureOut">
              <a:rPr lang="en-GB" smtClean="0"/>
              <a:t>13/06/2016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3191640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3F30A4-85B1-4116-8055-D102A5220F2D}" type="datetimeFigureOut">
              <a:rPr lang="en-GB" smtClean="0"/>
              <a:t>13/06/2016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3793597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3F30A4-85B1-4116-8055-D102A5220F2D}" type="datetimeFigureOut">
              <a:rPr lang="en-GB" smtClean="0"/>
              <a:t>13/06/2016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756309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F3F30A4-85B1-4116-8055-D102A5220F2D}" type="datetimeFigureOut">
              <a:rPr lang="en-GB" smtClean="0"/>
              <a:t>13/06/2016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4218604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F3F30A4-85B1-4116-8055-D102A5220F2D}" type="datetimeFigureOut">
              <a:rPr lang="en-GB" smtClean="0"/>
              <a:t>13/06/2016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723232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3F30A4-85B1-4116-8055-D102A5220F2D}" type="datetimeFigureOut">
              <a:rPr lang="en-GB" smtClean="0"/>
              <a:t>13/06/2016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495027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3F30A4-85B1-4116-8055-D102A5220F2D}" type="datetimeFigureOut">
              <a:rPr lang="en-GB" smtClean="0"/>
              <a:t>13/06/2016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42697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3F30A4-85B1-4116-8055-D102A5220F2D}" type="datetimeFigureOut">
              <a:rPr lang="en-GB" smtClean="0"/>
              <a:t>13/06/2016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233791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3F30A4-85B1-4116-8055-D102A5220F2D}" type="datetimeFigureOut">
              <a:rPr lang="en-GB" smtClean="0"/>
              <a:t>13/06/2016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088673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3F30A4-85B1-4116-8055-D102A5220F2D}" type="datetimeFigureOut">
              <a:rPr lang="en-GB" smtClean="0"/>
              <a:t>13/06/2016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2847138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3F30A4-85B1-4116-8055-D102A5220F2D}" type="datetimeFigureOut">
              <a:rPr lang="en-GB" smtClean="0"/>
              <a:t>13/06/2016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925256-2916-41B2-BDB8-1C8BA65A5018}" type="slidenum">
              <a:rPr lang="en-GB" smtClean="0"/>
              <a:t>‹#›</a:t>
            </a:fld>
            <a:endParaRPr lang="en-GB"/>
          </a:p>
        </p:txBody>
      </p:sp>
    </p:spTree>
    <p:extLst>
      <p:ext uri="{BB962C8B-B14F-4D97-AF65-F5344CB8AC3E}">
        <p14:creationId xmlns:p14="http://schemas.microsoft.com/office/powerpoint/2010/main" val="323378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3F30A4-85B1-4116-8055-D102A5220F2D}" type="datetimeFigureOut">
              <a:rPr lang="en-GB" smtClean="0"/>
              <a:t>13/06/2016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925256-2916-41B2-BDB8-1C8BA65A5018}" type="slidenum">
              <a:rPr lang="en-GB" smtClean="0"/>
              <a:t>‹#›</a:t>
            </a:fld>
            <a:endParaRPr lang="en-GB"/>
          </a:p>
        </p:txBody>
      </p:sp>
    </p:spTree>
    <p:extLst>
      <p:ext uri="{BB962C8B-B14F-4D97-AF65-F5344CB8AC3E}">
        <p14:creationId xmlns:p14="http://schemas.microsoft.com/office/powerpoint/2010/main" val="5523545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Creating Mastery with a Greater Depth Lesson</a:t>
            </a:r>
            <a:endParaRPr lang="en-GB" dirty="0"/>
          </a:p>
        </p:txBody>
      </p:sp>
      <p:sp>
        <p:nvSpPr>
          <p:cNvPr id="3" name="Subtitle 2"/>
          <p:cNvSpPr>
            <a:spLocks noGrp="1"/>
          </p:cNvSpPr>
          <p:nvPr>
            <p:ph type="subTitle" idx="1"/>
          </p:nvPr>
        </p:nvSpPr>
        <p:spPr/>
        <p:txBody>
          <a:bodyPr/>
          <a:lstStyle/>
          <a:p>
            <a:r>
              <a:rPr lang="en-GB" dirty="0" smtClean="0"/>
              <a:t>Problem Solving and Reasoning</a:t>
            </a:r>
            <a:endParaRPr lang="en-GB" dirty="0"/>
          </a:p>
        </p:txBody>
      </p:sp>
    </p:spTree>
    <p:extLst>
      <p:ext uri="{BB962C8B-B14F-4D97-AF65-F5344CB8AC3E}">
        <p14:creationId xmlns:p14="http://schemas.microsoft.com/office/powerpoint/2010/main" val="4620478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43944" y="425003"/>
            <a:ext cx="11153104" cy="4832797"/>
          </a:xfrm>
        </p:spPr>
        <p:txBody>
          <a:bodyPr>
            <a:normAutofit/>
          </a:bodyPr>
          <a:lstStyle/>
          <a:p>
            <a:r>
              <a:rPr lang="en-GB" sz="3600" dirty="0"/>
              <a:t>Reasoning is a very important part of the new end of KS expectations.</a:t>
            </a:r>
          </a:p>
          <a:p>
            <a:endParaRPr lang="en-GB" sz="3200" dirty="0"/>
          </a:p>
          <a:p>
            <a:r>
              <a:rPr lang="en-GB" sz="3200" dirty="0" smtClean="0"/>
              <a:t>What has the child already accomplished and how can they now apply this to other situations? By doing this, it will allow them to explain and reason.</a:t>
            </a:r>
            <a:endParaRPr lang="en-GB" sz="3200" dirty="0"/>
          </a:p>
        </p:txBody>
      </p:sp>
      <p:pic>
        <p:nvPicPr>
          <p:cNvPr id="4" name="Picture 3"/>
          <p:cNvPicPr>
            <a:picLocks noChangeAspect="1"/>
          </p:cNvPicPr>
          <p:nvPr/>
        </p:nvPicPr>
        <p:blipFill>
          <a:blip r:embed="rId2"/>
          <a:stretch>
            <a:fillRect/>
          </a:stretch>
        </p:blipFill>
        <p:spPr>
          <a:xfrm>
            <a:off x="2420287" y="2986166"/>
            <a:ext cx="6781800" cy="3733800"/>
          </a:xfrm>
          <a:prstGeom prst="rect">
            <a:avLst/>
          </a:prstGeom>
        </p:spPr>
      </p:pic>
    </p:spTree>
    <p:extLst>
      <p:ext uri="{BB962C8B-B14F-4D97-AF65-F5344CB8AC3E}">
        <p14:creationId xmlns:p14="http://schemas.microsoft.com/office/powerpoint/2010/main" val="18571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46" y="236668"/>
            <a:ext cx="10515600" cy="4351338"/>
          </a:xfrm>
        </p:spPr>
        <p:txBody>
          <a:bodyPr/>
          <a:lstStyle/>
          <a:p>
            <a:pPr marL="0" indent="0">
              <a:buNone/>
            </a:pPr>
            <a:r>
              <a:rPr lang="en-GB" dirty="0"/>
              <a:t>M</a:t>
            </a:r>
            <a:r>
              <a:rPr lang="en-GB" dirty="0" smtClean="0"/>
              <a:t>astery </a:t>
            </a:r>
            <a:r>
              <a:rPr lang="en-GB" dirty="0"/>
              <a:t>is not:</a:t>
            </a:r>
          </a:p>
          <a:p>
            <a:pPr marL="0" indent="0">
              <a:buNone/>
            </a:pPr>
            <a:r>
              <a:rPr lang="en-GB" dirty="0"/>
              <a:t>• Mastery and greater depth – not working on content from the next year group.</a:t>
            </a:r>
            <a:br>
              <a:rPr lang="en-GB" dirty="0"/>
            </a:br>
            <a:r>
              <a:rPr lang="en-GB" dirty="0"/>
              <a:t>• Mastery and greater depth in mathematics – not practising the same concept with </a:t>
            </a:r>
            <a:r>
              <a:rPr lang="en-GB" dirty="0" smtClean="0"/>
              <a:t>bigger </a:t>
            </a:r>
            <a:r>
              <a:rPr lang="en-GB" dirty="0"/>
              <a:t>numbers</a:t>
            </a:r>
            <a:r>
              <a:rPr lang="en-GB" dirty="0" smtClean="0"/>
              <a:t>.</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2044439" y="2412337"/>
            <a:ext cx="7579246" cy="4509516"/>
          </a:xfrm>
          <a:prstGeom prst="rect">
            <a:avLst/>
          </a:prstGeom>
        </p:spPr>
      </p:pic>
    </p:spTree>
    <p:extLst>
      <p:ext uri="{BB962C8B-B14F-4D97-AF65-F5344CB8AC3E}">
        <p14:creationId xmlns:p14="http://schemas.microsoft.com/office/powerpoint/2010/main" val="1469032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Thinking about rich </a:t>
            </a:r>
            <a:r>
              <a:rPr lang="en-GB" b="1" dirty="0" smtClean="0"/>
              <a:t>tasks</a:t>
            </a:r>
            <a:r>
              <a:rPr lang="en-GB" b="1" dirty="0"/>
              <a:t>, problem-solving and higher-order thinking skills</a:t>
            </a:r>
            <a:br>
              <a:rPr lang="en-GB" b="1" dirty="0"/>
            </a:br>
            <a:endParaRPr lang="en-GB" dirty="0"/>
          </a:p>
        </p:txBody>
      </p:sp>
      <p:sp>
        <p:nvSpPr>
          <p:cNvPr id="3" name="Content Placeholder 2"/>
          <p:cNvSpPr>
            <a:spLocks noGrp="1"/>
          </p:cNvSpPr>
          <p:nvPr>
            <p:ph idx="1"/>
          </p:nvPr>
        </p:nvSpPr>
        <p:spPr/>
        <p:txBody>
          <a:bodyPr/>
          <a:lstStyle/>
          <a:p>
            <a:r>
              <a:rPr lang="en-GB" dirty="0" smtClean="0"/>
              <a:t>tasks </a:t>
            </a:r>
            <a:r>
              <a:rPr lang="en-GB" dirty="0"/>
              <a:t>are worked on rather than just worked </a:t>
            </a:r>
            <a:r>
              <a:rPr lang="en-GB" dirty="0" smtClean="0"/>
              <a:t>through</a:t>
            </a:r>
          </a:p>
          <a:p>
            <a:r>
              <a:rPr lang="en-GB" dirty="0" smtClean="0"/>
              <a:t>questions </a:t>
            </a:r>
            <a:r>
              <a:rPr lang="en-GB" dirty="0"/>
              <a:t>are asked genuinely to find out what students are thinking rather than to illicit responses that we are on the look out </a:t>
            </a:r>
            <a:r>
              <a:rPr lang="en-GB" dirty="0" smtClean="0"/>
              <a:t>for</a:t>
            </a:r>
          </a:p>
          <a:p>
            <a:r>
              <a:rPr lang="en-GB" dirty="0" smtClean="0"/>
              <a:t>students </a:t>
            </a:r>
            <a:r>
              <a:rPr lang="en-GB" dirty="0"/>
              <a:t>think their own thoughts and assess their own understanding without trying to guess what is in their teachers’ mind</a:t>
            </a:r>
          </a:p>
        </p:txBody>
      </p:sp>
    </p:spTree>
    <p:extLst>
      <p:ext uri="{BB962C8B-B14F-4D97-AF65-F5344CB8AC3E}">
        <p14:creationId xmlns:p14="http://schemas.microsoft.com/office/powerpoint/2010/main" val="4143411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Thinking about rich tasks, problem-solving and higher-order thinking skills</a:t>
            </a:r>
            <a:br>
              <a:rPr lang="en-GB" b="1" dirty="0"/>
            </a:br>
            <a:endParaRPr lang="en-GB" dirty="0"/>
          </a:p>
        </p:txBody>
      </p:sp>
      <p:sp>
        <p:nvSpPr>
          <p:cNvPr id="3" name="Content Placeholder 2"/>
          <p:cNvSpPr>
            <a:spLocks noGrp="1"/>
          </p:cNvSpPr>
          <p:nvPr>
            <p:ph idx="1"/>
          </p:nvPr>
        </p:nvSpPr>
        <p:spPr/>
        <p:txBody>
          <a:bodyPr>
            <a:normAutofit lnSpcReduction="10000"/>
          </a:bodyPr>
          <a:lstStyle/>
          <a:p>
            <a:r>
              <a:rPr lang="en-GB" dirty="0"/>
              <a:t>Rich tasks open up mathematics. They transform the subject from a collection of memorised procedures and facts into a living, connected whole. Rich tasks allow the learner to 'get inside' the mathematics. The resulting learning process is far more interesting, engaging and powerful; it is also far more likely to lead to a lasting assimilation of the material for use in both further mathematical study and the wider context of applications.</a:t>
            </a:r>
            <a:r>
              <a:rPr lang="en-GB" dirty="0"/>
              <a:t/>
            </a:r>
            <a:br>
              <a:rPr lang="en-GB" dirty="0"/>
            </a:br>
            <a:r>
              <a:rPr lang="en-GB" dirty="0"/>
              <a:t/>
            </a:r>
            <a:br>
              <a:rPr lang="en-GB" dirty="0"/>
            </a:br>
            <a:r>
              <a:rPr lang="en-GB" dirty="0"/>
              <a:t/>
            </a:r>
            <a:br>
              <a:rPr lang="en-GB" dirty="0"/>
            </a:br>
            <a:r>
              <a:rPr lang="en-GB" dirty="0"/>
              <a:t>Current research evidence indicates that students who are given opportunities to work on their problem solving skills enjoy the subject </a:t>
            </a:r>
            <a:r>
              <a:rPr lang="en-GB" dirty="0" smtClean="0"/>
              <a:t>more and </a:t>
            </a:r>
            <a:r>
              <a:rPr lang="en-GB" dirty="0"/>
              <a:t>are more </a:t>
            </a:r>
            <a:r>
              <a:rPr lang="en-GB" dirty="0" smtClean="0"/>
              <a:t>confident.</a:t>
            </a:r>
            <a:endParaRPr lang="en-GB" dirty="0"/>
          </a:p>
        </p:txBody>
      </p:sp>
    </p:spTree>
    <p:extLst>
      <p:ext uri="{BB962C8B-B14F-4D97-AF65-F5344CB8AC3E}">
        <p14:creationId xmlns:p14="http://schemas.microsoft.com/office/powerpoint/2010/main" val="3290232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Thinking about rich tasks, problem-solving and higher-order thinking skills</a:t>
            </a:r>
            <a:br>
              <a:rPr lang="en-GB" b="1" dirty="0"/>
            </a:br>
            <a:endParaRPr lang="en-GB" dirty="0"/>
          </a:p>
        </p:txBody>
      </p:sp>
      <p:sp>
        <p:nvSpPr>
          <p:cNvPr id="3" name="Content Placeholder 2"/>
          <p:cNvSpPr>
            <a:spLocks noGrp="1"/>
          </p:cNvSpPr>
          <p:nvPr>
            <p:ph idx="1"/>
          </p:nvPr>
        </p:nvSpPr>
        <p:spPr>
          <a:xfrm>
            <a:off x="838200" y="1416676"/>
            <a:ext cx="10515600" cy="5228823"/>
          </a:xfrm>
        </p:spPr>
        <p:txBody>
          <a:bodyPr>
            <a:normAutofit fontScale="77500" lnSpcReduction="20000"/>
          </a:bodyPr>
          <a:lstStyle/>
          <a:p>
            <a:pPr marL="0" indent="0">
              <a:buNone/>
            </a:pPr>
            <a:r>
              <a:rPr lang="en-GB" dirty="0"/>
              <a:t>Rich tasks can enable students to work mathematically by allowing them </a:t>
            </a:r>
            <a:r>
              <a:rPr lang="en-GB" dirty="0" smtClean="0"/>
              <a:t>to:</a:t>
            </a:r>
          </a:p>
          <a:p>
            <a:r>
              <a:rPr lang="en-GB" dirty="0" smtClean="0"/>
              <a:t>Step </a:t>
            </a:r>
            <a:r>
              <a:rPr lang="en-GB" dirty="0"/>
              <a:t>into activities even when the route to a solution is initially unclear</a:t>
            </a:r>
          </a:p>
          <a:p>
            <a:r>
              <a:rPr lang="en-GB" dirty="0"/>
              <a:t>Get started and explore because the tasks are accessible to pupils of wide ranging abilities</a:t>
            </a:r>
          </a:p>
          <a:p>
            <a:r>
              <a:rPr lang="en-GB" dirty="0"/>
              <a:t>Pose as well as solve problems, make conjectures</a:t>
            </a:r>
          </a:p>
          <a:p>
            <a:r>
              <a:rPr lang="en-GB" dirty="0"/>
              <a:t>Work at a range of levels</a:t>
            </a:r>
          </a:p>
          <a:p>
            <a:r>
              <a:rPr lang="en-GB" dirty="0"/>
              <a:t>Extend knowledge or apply knowledge in new contexts</a:t>
            </a:r>
          </a:p>
          <a:p>
            <a:r>
              <a:rPr lang="en-GB" dirty="0"/>
              <a:t>Work successfully when using different methods</a:t>
            </a:r>
          </a:p>
          <a:p>
            <a:r>
              <a:rPr lang="en-GB" dirty="0"/>
              <a:t>Broaden their problem-solving skills</a:t>
            </a:r>
          </a:p>
          <a:p>
            <a:r>
              <a:rPr lang="en-GB" dirty="0"/>
              <a:t>Deepen and broaden mathematical content knowledge</a:t>
            </a:r>
          </a:p>
          <a:p>
            <a:r>
              <a:rPr lang="en-GB" dirty="0"/>
              <a:t>See and make sense of underlying principles or make connections between different areas of mathematics</a:t>
            </a:r>
          </a:p>
          <a:p>
            <a:r>
              <a:rPr lang="en-GB" dirty="0"/>
              <a:t>Work within include intriguing contexts</a:t>
            </a:r>
          </a:p>
          <a:p>
            <a:r>
              <a:rPr lang="en-GB" dirty="0"/>
              <a:t>Observe other people being mathematical or see the role of mathematics within cultural settings</a:t>
            </a:r>
          </a:p>
          <a:p>
            <a:endParaRPr lang="en-GB" dirty="0"/>
          </a:p>
        </p:txBody>
      </p:sp>
    </p:spTree>
    <p:extLst>
      <p:ext uri="{BB962C8B-B14F-4D97-AF65-F5344CB8AC3E}">
        <p14:creationId xmlns:p14="http://schemas.microsoft.com/office/powerpoint/2010/main" val="1089392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Thinking about rich tasks, problem-solving and higher-order thinking skills</a:t>
            </a:r>
            <a:br>
              <a:rPr lang="en-GB" b="1" dirty="0"/>
            </a:br>
            <a:endParaRPr lang="en-GB" dirty="0"/>
          </a:p>
        </p:txBody>
      </p:sp>
      <p:pic>
        <p:nvPicPr>
          <p:cNvPr id="4" name="Content Placeholder 3"/>
          <p:cNvPicPr>
            <a:picLocks noGrp="1" noChangeAspect="1"/>
          </p:cNvPicPr>
          <p:nvPr>
            <p:ph idx="1"/>
          </p:nvPr>
        </p:nvPicPr>
        <p:blipFill>
          <a:blip r:embed="rId2"/>
          <a:stretch>
            <a:fillRect/>
          </a:stretch>
        </p:blipFill>
        <p:spPr>
          <a:xfrm>
            <a:off x="661128" y="1512771"/>
            <a:ext cx="6579121" cy="3213938"/>
          </a:xfrm>
          <a:prstGeom prst="rect">
            <a:avLst/>
          </a:prstGeom>
        </p:spPr>
      </p:pic>
      <p:sp>
        <p:nvSpPr>
          <p:cNvPr id="5" name="Rectangle 4"/>
          <p:cNvSpPr/>
          <p:nvPr/>
        </p:nvSpPr>
        <p:spPr>
          <a:xfrm>
            <a:off x="428121" y="5193055"/>
            <a:ext cx="7045134" cy="523220"/>
          </a:xfrm>
          <a:prstGeom prst="rect">
            <a:avLst/>
          </a:prstGeom>
        </p:spPr>
        <p:txBody>
          <a:bodyPr wrap="none">
            <a:spAutoFit/>
          </a:bodyPr>
          <a:lstStyle/>
          <a:p>
            <a:r>
              <a:rPr lang="en-GB" sz="2800" dirty="0"/>
              <a:t>W</a:t>
            </a:r>
            <a:r>
              <a:rPr lang="en-GB" sz="2800" dirty="0" smtClean="0"/>
              <a:t>hich </a:t>
            </a:r>
            <a:r>
              <a:rPr lang="en-GB" sz="2800" dirty="0"/>
              <a:t>one might be the odd one out and </a:t>
            </a:r>
            <a:r>
              <a:rPr lang="en-GB" sz="2800" dirty="0" smtClean="0"/>
              <a:t>why?</a:t>
            </a:r>
            <a:endParaRPr lang="en-GB" sz="2800" dirty="0"/>
          </a:p>
        </p:txBody>
      </p:sp>
    </p:spTree>
    <p:extLst>
      <p:ext uri="{BB962C8B-B14F-4D97-AF65-F5344CB8AC3E}">
        <p14:creationId xmlns:p14="http://schemas.microsoft.com/office/powerpoint/2010/main" val="1697942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“Sort out these </a:t>
            </a:r>
            <a:r>
              <a:rPr lang="en-GB" dirty="0" smtClean="0"/>
              <a:t>fractions </a:t>
            </a:r>
            <a:r>
              <a:rPr lang="en-GB" dirty="0"/>
              <a:t>in ways that produce as many whole circles as you can”. Record what you are finding as you go along.</a:t>
            </a:r>
          </a:p>
        </p:txBody>
      </p:sp>
      <p:pic>
        <p:nvPicPr>
          <p:cNvPr id="4" name="Picture 3"/>
          <p:cNvPicPr>
            <a:picLocks noChangeAspect="1"/>
          </p:cNvPicPr>
          <p:nvPr/>
        </p:nvPicPr>
        <p:blipFill>
          <a:blip r:embed="rId2"/>
          <a:stretch>
            <a:fillRect/>
          </a:stretch>
        </p:blipFill>
        <p:spPr>
          <a:xfrm>
            <a:off x="3077824" y="2753818"/>
            <a:ext cx="1644484" cy="4104182"/>
          </a:xfrm>
          <a:prstGeom prst="rect">
            <a:avLst/>
          </a:prstGeom>
        </p:spPr>
      </p:pic>
      <p:pic>
        <p:nvPicPr>
          <p:cNvPr id="5" name="Picture 4"/>
          <p:cNvPicPr>
            <a:picLocks noChangeAspect="1"/>
          </p:cNvPicPr>
          <p:nvPr/>
        </p:nvPicPr>
        <p:blipFill>
          <a:blip r:embed="rId3"/>
          <a:stretch>
            <a:fillRect/>
          </a:stretch>
        </p:blipFill>
        <p:spPr>
          <a:xfrm>
            <a:off x="4964768" y="2929484"/>
            <a:ext cx="1866798" cy="3787125"/>
          </a:xfrm>
          <a:prstGeom prst="rect">
            <a:avLst/>
          </a:prstGeom>
        </p:spPr>
      </p:pic>
    </p:spTree>
    <p:extLst>
      <p:ext uri="{BB962C8B-B14F-4D97-AF65-F5344CB8AC3E}">
        <p14:creationId xmlns:p14="http://schemas.microsoft.com/office/powerpoint/2010/main" val="2588180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03358" y="99100"/>
            <a:ext cx="6250898" cy="1767672"/>
          </a:xfrm>
          <a:prstGeom prst="rect">
            <a:avLst/>
          </a:prstGeom>
        </p:spPr>
      </p:pic>
      <p:sp>
        <p:nvSpPr>
          <p:cNvPr id="3" name="Content Placeholder 2"/>
          <p:cNvSpPr>
            <a:spLocks noGrp="1"/>
          </p:cNvSpPr>
          <p:nvPr>
            <p:ph idx="1"/>
          </p:nvPr>
        </p:nvSpPr>
        <p:spPr/>
        <p:txBody>
          <a:bodyPr>
            <a:normAutofit lnSpcReduction="10000"/>
          </a:bodyPr>
          <a:lstStyle/>
          <a:p>
            <a:r>
              <a:rPr lang="en-GB" dirty="0"/>
              <a:t>“Can you see the following fractions in this </a:t>
            </a:r>
            <a:r>
              <a:rPr lang="en-GB" dirty="0" smtClean="0"/>
              <a:t>diagram</a:t>
            </a:r>
          </a:p>
          <a:p>
            <a:endParaRPr lang="en-GB" dirty="0"/>
          </a:p>
          <a:p>
            <a:pPr marL="0" indent="0">
              <a:buNone/>
            </a:pPr>
            <a:r>
              <a:rPr lang="en-GB" dirty="0" smtClean="0"/>
              <a:t>2/5 </a:t>
            </a:r>
            <a:r>
              <a:rPr lang="en-GB" dirty="0"/>
              <a:t>of something</a:t>
            </a:r>
            <a:r>
              <a:rPr lang="en-GB" dirty="0" smtClean="0"/>
              <a:t>? (What’s </a:t>
            </a:r>
            <a:r>
              <a:rPr lang="en-GB" dirty="0"/>
              <a:t>the something and where is the 2/5?) </a:t>
            </a:r>
            <a:endParaRPr lang="en-GB" dirty="0" smtClean="0"/>
          </a:p>
          <a:p>
            <a:pPr marL="0" indent="0">
              <a:buNone/>
            </a:pPr>
            <a:r>
              <a:rPr lang="en-GB" dirty="0" smtClean="0"/>
              <a:t>3/5 </a:t>
            </a:r>
            <a:r>
              <a:rPr lang="en-GB" dirty="0"/>
              <a:t>of something</a:t>
            </a:r>
            <a:r>
              <a:rPr lang="en-GB" dirty="0" smtClean="0"/>
              <a:t>? (What’s the </a:t>
            </a:r>
            <a:r>
              <a:rPr lang="en-GB" dirty="0"/>
              <a:t>something and where is the 3/5?) </a:t>
            </a:r>
            <a:endParaRPr lang="en-GB" dirty="0" smtClean="0"/>
          </a:p>
          <a:p>
            <a:pPr marL="0" indent="0">
              <a:buNone/>
            </a:pPr>
            <a:r>
              <a:rPr lang="en-GB" dirty="0" smtClean="0"/>
              <a:t>5/2 </a:t>
            </a:r>
            <a:r>
              <a:rPr lang="en-GB" dirty="0"/>
              <a:t>of something? – etc... </a:t>
            </a:r>
            <a:endParaRPr lang="en-GB" dirty="0" smtClean="0"/>
          </a:p>
          <a:p>
            <a:pPr marL="0" indent="0">
              <a:buNone/>
            </a:pPr>
            <a:r>
              <a:rPr lang="en-GB" dirty="0" smtClean="0"/>
              <a:t>5/3 </a:t>
            </a:r>
            <a:r>
              <a:rPr lang="en-GB" dirty="0"/>
              <a:t>of something? </a:t>
            </a:r>
            <a:endParaRPr lang="en-GB" dirty="0" smtClean="0"/>
          </a:p>
          <a:p>
            <a:pPr marL="0" indent="0">
              <a:buNone/>
            </a:pPr>
            <a:r>
              <a:rPr lang="en-GB" dirty="0" smtClean="0"/>
              <a:t>2/5 </a:t>
            </a:r>
            <a:r>
              <a:rPr lang="en-GB" dirty="0"/>
              <a:t>of 5/3 of something? </a:t>
            </a:r>
            <a:endParaRPr lang="en-GB" dirty="0" smtClean="0"/>
          </a:p>
          <a:p>
            <a:pPr marL="0" indent="0">
              <a:buNone/>
            </a:pPr>
            <a:r>
              <a:rPr lang="en-GB" dirty="0" smtClean="0"/>
              <a:t>3/5 </a:t>
            </a:r>
            <a:r>
              <a:rPr lang="en-GB" dirty="0"/>
              <a:t>of 5/3 of something? </a:t>
            </a:r>
            <a:endParaRPr lang="en-GB" dirty="0" smtClean="0"/>
          </a:p>
          <a:p>
            <a:pPr marL="0" indent="0">
              <a:buNone/>
            </a:pPr>
            <a:r>
              <a:rPr lang="en-GB" dirty="0" smtClean="0"/>
              <a:t>1 ÷ 3/5 </a:t>
            </a:r>
            <a:r>
              <a:rPr lang="en-GB" dirty="0"/>
              <a:t>of something? </a:t>
            </a:r>
          </a:p>
        </p:txBody>
      </p:sp>
    </p:spTree>
    <p:extLst>
      <p:ext uri="{BB962C8B-B14F-4D97-AF65-F5344CB8AC3E}">
        <p14:creationId xmlns:p14="http://schemas.microsoft.com/office/powerpoint/2010/main" val="2065103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Place Value rich tasks</a:t>
            </a:r>
            <a:endParaRPr lang="en-GB" dirty="0"/>
          </a:p>
        </p:txBody>
      </p:sp>
      <p:sp>
        <p:nvSpPr>
          <p:cNvPr id="3" name="Content Placeholder 2"/>
          <p:cNvSpPr>
            <a:spLocks noGrp="1"/>
          </p:cNvSpPr>
          <p:nvPr>
            <p:ph idx="1"/>
          </p:nvPr>
        </p:nvSpPr>
        <p:spPr/>
        <p:txBody>
          <a:bodyPr/>
          <a:lstStyle/>
          <a:p>
            <a:pPr marL="0" indent="0">
              <a:buNone/>
            </a:pPr>
            <a:r>
              <a:rPr lang="en-GB" dirty="0"/>
              <a:t>Bowls of fruit are put out that each contain 10 pieces of fruit. A number of two-digit numbers on the board represent how many pieces of fruit are in larger boxes, e.g. 25 apples. Working in pairs, the children figure out how many full bowls of 10 pieces of fruit can be made from the larger boxes, and how many pieces will be left over. In the second part of the lesson, </a:t>
            </a:r>
            <a:r>
              <a:rPr lang="en-GB" dirty="0" smtClean="0"/>
              <a:t>put the children’s </a:t>
            </a:r>
            <a:r>
              <a:rPr lang="en-GB" dirty="0"/>
              <a:t>solutions up on the whiteboard, and holds a class discussion: what do pupils notice about how many items of fruit there are in total, the number of bowls that can be made from these, and the number </a:t>
            </a:r>
            <a:r>
              <a:rPr lang="en-GB" dirty="0" smtClean="0"/>
              <a:t>of </a:t>
            </a:r>
            <a:r>
              <a:rPr lang="en-GB" dirty="0"/>
              <a:t>leftovers?</a:t>
            </a:r>
            <a:endParaRPr lang="en-GB" dirty="0"/>
          </a:p>
        </p:txBody>
      </p:sp>
    </p:spTree>
    <p:extLst>
      <p:ext uri="{BB962C8B-B14F-4D97-AF65-F5344CB8AC3E}">
        <p14:creationId xmlns:p14="http://schemas.microsoft.com/office/powerpoint/2010/main" val="1091479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Place value rich tasks</a:t>
            </a:r>
            <a:endParaRPr lang="en-GB" dirty="0"/>
          </a:p>
        </p:txBody>
      </p:sp>
      <p:sp>
        <p:nvSpPr>
          <p:cNvPr id="3" name="Content Placeholder 2"/>
          <p:cNvSpPr>
            <a:spLocks noGrp="1"/>
          </p:cNvSpPr>
          <p:nvPr>
            <p:ph idx="1"/>
          </p:nvPr>
        </p:nvSpPr>
        <p:spPr/>
        <p:txBody>
          <a:bodyPr>
            <a:normAutofit fontScale="77500" lnSpcReduction="20000"/>
          </a:bodyPr>
          <a:lstStyle/>
          <a:p>
            <a:r>
              <a:rPr lang="en-GB" dirty="0"/>
              <a:t>A mystery two-digit number contains just one six. What number might it be?</a:t>
            </a:r>
          </a:p>
          <a:p>
            <a:r>
              <a:rPr lang="en-GB" dirty="0"/>
              <a:t>Materials: 1-100 number grid or single-digit number cards (optional).</a:t>
            </a:r>
          </a:p>
          <a:p>
            <a:r>
              <a:rPr lang="en-GB" dirty="0"/>
              <a:t>Help the children to explore the possibilities systematically. Discuss with them how they might record their responses.</a:t>
            </a:r>
          </a:p>
          <a:p>
            <a:r>
              <a:rPr lang="en-GB" dirty="0"/>
              <a:t>Extension activities: </a:t>
            </a:r>
            <a:br>
              <a:rPr lang="en-GB" dirty="0"/>
            </a:br>
            <a:r>
              <a:rPr lang="en-GB" dirty="0"/>
              <a:t>1) Find the set of two-digit numbers: </a:t>
            </a:r>
            <a:br>
              <a:rPr lang="en-GB" dirty="0"/>
            </a:br>
            <a:r>
              <a:rPr lang="en-GB" dirty="0"/>
              <a:t>- which contain a different single digit such as 4 </a:t>
            </a:r>
            <a:br>
              <a:rPr lang="en-GB" dirty="0"/>
            </a:br>
            <a:r>
              <a:rPr lang="en-GB" dirty="0"/>
              <a:t>- which has both digits the same, or </a:t>
            </a:r>
            <a:br>
              <a:rPr lang="en-GB" dirty="0"/>
            </a:br>
            <a:r>
              <a:rPr lang="en-GB" dirty="0"/>
              <a:t>- where the first digit is more than 6 and the second digit is less than 5 </a:t>
            </a:r>
            <a:br>
              <a:rPr lang="en-GB" dirty="0"/>
            </a:br>
            <a:r>
              <a:rPr lang="en-GB" dirty="0"/>
              <a:t>2) Using only 7, 4 and 9 how many different three-digit numbers can you make?  Write them down here.</a:t>
            </a:r>
          </a:p>
          <a:p>
            <a:r>
              <a:rPr lang="en-GB" dirty="0"/>
              <a:t>Extension activity: </a:t>
            </a:r>
            <a:br>
              <a:rPr lang="en-GB" dirty="0"/>
            </a:br>
            <a:r>
              <a:rPr lang="en-GB" dirty="0"/>
              <a:t>1) Find the set of three-digit numbers which: </a:t>
            </a:r>
            <a:br>
              <a:rPr lang="en-GB" dirty="0"/>
            </a:br>
            <a:r>
              <a:rPr lang="en-GB" dirty="0"/>
              <a:t>- contain three digits that are the same </a:t>
            </a:r>
            <a:br>
              <a:rPr lang="en-GB" dirty="0"/>
            </a:br>
            <a:r>
              <a:rPr lang="en-GB" dirty="0"/>
              <a:t>- have two 3’s and another digit greater than 3.</a:t>
            </a:r>
          </a:p>
          <a:p>
            <a:endParaRPr lang="en-GB" dirty="0"/>
          </a:p>
        </p:txBody>
      </p:sp>
    </p:spTree>
    <p:extLst>
      <p:ext uri="{BB962C8B-B14F-4D97-AF65-F5344CB8AC3E}">
        <p14:creationId xmlns:p14="http://schemas.microsoft.com/office/powerpoint/2010/main" val="1829052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Place value rich tasks</a:t>
            </a:r>
            <a:endParaRPr lang="en-GB" dirty="0"/>
          </a:p>
        </p:txBody>
      </p:sp>
      <p:sp>
        <p:nvSpPr>
          <p:cNvPr id="3" name="Content Placeholder 2"/>
          <p:cNvSpPr>
            <a:spLocks noGrp="1"/>
          </p:cNvSpPr>
          <p:nvPr>
            <p:ph idx="1"/>
          </p:nvPr>
        </p:nvSpPr>
        <p:spPr/>
        <p:txBody>
          <a:bodyPr>
            <a:normAutofit lnSpcReduction="10000"/>
          </a:bodyPr>
          <a:lstStyle/>
          <a:p>
            <a:r>
              <a:rPr lang="en-GB" dirty="0"/>
              <a:t>- What numbers can you make that are below 100 and have 7 in the tens place? </a:t>
            </a:r>
            <a:r>
              <a:rPr lang="en-GB" dirty="0"/>
              <a:t/>
            </a:r>
            <a:br>
              <a:rPr lang="en-GB" dirty="0"/>
            </a:br>
            <a:r>
              <a:rPr lang="en-GB" dirty="0"/>
              <a:t>- I am thinking of a number between 10 and 100 with a single 8 in it.  What might the number be? </a:t>
            </a:r>
            <a:r>
              <a:rPr lang="en-GB" dirty="0"/>
              <a:t/>
            </a:r>
            <a:br>
              <a:rPr lang="en-GB" dirty="0"/>
            </a:br>
            <a:r>
              <a:rPr lang="en-GB" dirty="0"/>
              <a:t>- What do you know and what can you find out about the number 190? </a:t>
            </a:r>
            <a:r>
              <a:rPr lang="en-GB" dirty="0"/>
              <a:t/>
            </a:r>
            <a:br>
              <a:rPr lang="en-GB" dirty="0"/>
            </a:br>
            <a:r>
              <a:rPr lang="en-GB" dirty="0"/>
              <a:t>- What numbers can you make using 4, 7 and 9? </a:t>
            </a:r>
            <a:r>
              <a:rPr lang="en-GB" dirty="0"/>
              <a:t/>
            </a:r>
            <a:br>
              <a:rPr lang="en-GB" dirty="0"/>
            </a:br>
            <a:r>
              <a:rPr lang="en-GB" dirty="0"/>
              <a:t>- What numbers can be rounded off to 20? </a:t>
            </a:r>
            <a:r>
              <a:rPr lang="en-GB" dirty="0"/>
              <a:t/>
            </a:r>
            <a:br>
              <a:rPr lang="en-GB" dirty="0"/>
            </a:br>
            <a:r>
              <a:rPr lang="en-GB" dirty="0"/>
              <a:t>- How many three-digit number plates can you make or find with 4 in the hundreds place? </a:t>
            </a:r>
            <a:r>
              <a:rPr lang="en-GB" dirty="0"/>
              <a:t/>
            </a:r>
            <a:br>
              <a:rPr lang="en-GB" dirty="0"/>
            </a:br>
            <a:r>
              <a:rPr lang="en-GB" dirty="0"/>
              <a:t>- Using base 10 materials how many ways can you model the number 25?</a:t>
            </a:r>
            <a:endParaRPr lang="en-GB" dirty="0"/>
          </a:p>
        </p:txBody>
      </p:sp>
    </p:spTree>
    <p:extLst>
      <p:ext uri="{BB962C8B-B14F-4D97-AF65-F5344CB8AC3E}">
        <p14:creationId xmlns:p14="http://schemas.microsoft.com/office/powerpoint/2010/main" val="47161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625" y="545431"/>
            <a:ext cx="5410287" cy="807748"/>
          </a:xfrm>
        </p:spPr>
        <p:txBody>
          <a:bodyPr/>
          <a:lstStyle/>
          <a:p>
            <a:r>
              <a:rPr lang="en-GB" dirty="0"/>
              <a:t>Place value rich tasks</a:t>
            </a:r>
          </a:p>
        </p:txBody>
      </p:sp>
      <p:sp>
        <p:nvSpPr>
          <p:cNvPr id="3" name="Content Placeholder 2"/>
          <p:cNvSpPr>
            <a:spLocks noGrp="1"/>
          </p:cNvSpPr>
          <p:nvPr>
            <p:ph idx="1"/>
          </p:nvPr>
        </p:nvSpPr>
        <p:spPr/>
        <p:txBody>
          <a:bodyPr/>
          <a:lstStyle/>
          <a:p>
            <a:r>
              <a:rPr lang="en-GB" dirty="0"/>
              <a:t>- How many numbers can you make using 1, 0, 3, 7, 8 and 6? </a:t>
            </a:r>
            <a:r>
              <a:rPr lang="en-GB" dirty="0"/>
              <a:t/>
            </a:r>
            <a:br>
              <a:rPr lang="en-GB" dirty="0"/>
            </a:br>
            <a:r>
              <a:rPr lang="en-GB" dirty="0"/>
              <a:t>- Represent 348 in as many different ways as you can? </a:t>
            </a:r>
            <a:r>
              <a:rPr lang="en-GB" dirty="0"/>
              <a:t/>
            </a:r>
            <a:br>
              <a:rPr lang="en-GB" dirty="0"/>
            </a:br>
            <a:r>
              <a:rPr lang="en-GB" dirty="0"/>
              <a:t>- Two numbers multiply to give 36,000.  What might the two numbers be?</a:t>
            </a:r>
            <a:endParaRPr lang="en-GB" dirty="0"/>
          </a:p>
        </p:txBody>
      </p:sp>
      <p:pic>
        <p:nvPicPr>
          <p:cNvPr id="1026" name="Picture 2" descr="http://www.angelfire.com/bug/placevalue/Maths1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4745" y="3310769"/>
            <a:ext cx="2524258" cy="35706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angelfire.com/bug/placevalue/Maths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3479" y="3311521"/>
            <a:ext cx="2536110" cy="3587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659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947000" y="210578"/>
            <a:ext cx="10406800" cy="6488076"/>
          </a:xfrm>
          <a:prstGeom prst="rect">
            <a:avLst/>
          </a:prstGeom>
        </p:spPr>
      </p:pic>
    </p:spTree>
    <p:extLst>
      <p:ext uri="{BB962C8B-B14F-4D97-AF65-F5344CB8AC3E}">
        <p14:creationId xmlns:p14="http://schemas.microsoft.com/office/powerpoint/2010/main" val="1091132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082603" cy="6858000"/>
          </a:xfrm>
          <a:prstGeom prst="rect">
            <a:avLst/>
          </a:prstGeom>
        </p:spPr>
      </p:pic>
      <p:sp>
        <p:nvSpPr>
          <p:cNvPr id="3" name="TextBox 2"/>
          <p:cNvSpPr txBox="1"/>
          <p:nvPr/>
        </p:nvSpPr>
        <p:spPr>
          <a:xfrm>
            <a:off x="4082603" y="270456"/>
            <a:ext cx="7753081" cy="3139321"/>
          </a:xfrm>
          <a:prstGeom prst="rect">
            <a:avLst/>
          </a:prstGeom>
          <a:noFill/>
        </p:spPr>
        <p:txBody>
          <a:bodyPr wrap="square" rtlCol="0">
            <a:spAutoFit/>
          </a:bodyPr>
          <a:lstStyle/>
          <a:p>
            <a:r>
              <a:rPr lang="en-GB" dirty="0" smtClean="0"/>
              <a:t>We </a:t>
            </a:r>
            <a:r>
              <a:rPr lang="en-GB" dirty="0"/>
              <a:t>should check </a:t>
            </a:r>
            <a:r>
              <a:rPr lang="en-GB" dirty="0" smtClean="0"/>
              <a:t>always check </a:t>
            </a:r>
            <a:r>
              <a:rPr lang="en-GB" dirty="0"/>
              <a:t>pupils’ work for  ‘slips’ and errors that reflect a lack of understanding and pupils should be encouraged to respond through further practice where needed. This ensures that marking is always meaningful, manageable and motivating – designed to enhance pupil performance and deepen understanding</a:t>
            </a:r>
            <a:r>
              <a:rPr lang="en-GB" dirty="0" smtClean="0"/>
              <a:t>.</a:t>
            </a:r>
          </a:p>
          <a:p>
            <a:endParaRPr lang="en-GB" dirty="0"/>
          </a:p>
          <a:p>
            <a:r>
              <a:rPr lang="en-GB" dirty="0" smtClean="0"/>
              <a:t>Examples of next steps to give: Year 1 </a:t>
            </a:r>
          </a:p>
          <a:p>
            <a:endParaRPr lang="en-GB" dirty="0"/>
          </a:p>
          <a:p>
            <a:endParaRPr lang="en-GB" dirty="0"/>
          </a:p>
          <a:p>
            <a:endParaRPr lang="en-GB" dirty="0" smtClean="0"/>
          </a:p>
          <a:p>
            <a:endParaRPr lang="en-GB" dirty="0"/>
          </a:p>
        </p:txBody>
      </p:sp>
      <p:grpSp>
        <p:nvGrpSpPr>
          <p:cNvPr id="9" name="Group 8"/>
          <p:cNvGrpSpPr/>
          <p:nvPr/>
        </p:nvGrpSpPr>
        <p:grpSpPr>
          <a:xfrm>
            <a:off x="4371974" y="2245635"/>
            <a:ext cx="7110492" cy="4350037"/>
            <a:chOff x="4371974" y="2245635"/>
            <a:chExt cx="7110492" cy="4350037"/>
          </a:xfrm>
        </p:grpSpPr>
        <p:pic>
          <p:nvPicPr>
            <p:cNvPr id="7" name="Picture 6"/>
            <p:cNvPicPr>
              <a:picLocks noChangeAspect="1"/>
            </p:cNvPicPr>
            <p:nvPr/>
          </p:nvPicPr>
          <p:blipFill>
            <a:blip r:embed="rId3"/>
            <a:stretch>
              <a:fillRect/>
            </a:stretch>
          </p:blipFill>
          <p:spPr>
            <a:xfrm>
              <a:off x="4371974" y="2245635"/>
              <a:ext cx="6960590" cy="4231301"/>
            </a:xfrm>
            <a:prstGeom prst="rect">
              <a:avLst/>
            </a:prstGeom>
          </p:spPr>
        </p:pic>
        <p:sp>
          <p:nvSpPr>
            <p:cNvPr id="8" name="Rectangle 7"/>
            <p:cNvSpPr/>
            <p:nvPr/>
          </p:nvSpPr>
          <p:spPr>
            <a:xfrm>
              <a:off x="10687987" y="5891134"/>
              <a:ext cx="794479" cy="70453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11965387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79295" y="520908"/>
            <a:ext cx="8589754" cy="5746085"/>
            <a:chOff x="479295" y="520908"/>
            <a:chExt cx="8589754" cy="5746085"/>
          </a:xfrm>
        </p:grpSpPr>
        <p:pic>
          <p:nvPicPr>
            <p:cNvPr id="2" name="Picture 1"/>
            <p:cNvPicPr>
              <a:picLocks noChangeAspect="1"/>
            </p:cNvPicPr>
            <p:nvPr/>
          </p:nvPicPr>
          <p:blipFill>
            <a:blip r:embed="rId2"/>
            <a:stretch>
              <a:fillRect/>
            </a:stretch>
          </p:blipFill>
          <p:spPr>
            <a:xfrm>
              <a:off x="479295" y="520908"/>
              <a:ext cx="8274961" cy="5746085"/>
            </a:xfrm>
            <a:prstGeom prst="rect">
              <a:avLst/>
            </a:prstGeom>
          </p:spPr>
        </p:pic>
        <p:sp>
          <p:nvSpPr>
            <p:cNvPr id="3" name="Rectangle 2"/>
            <p:cNvSpPr/>
            <p:nvPr/>
          </p:nvSpPr>
          <p:spPr>
            <a:xfrm>
              <a:off x="8244590" y="5561351"/>
              <a:ext cx="824459" cy="70564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3423963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61" y="1273624"/>
            <a:ext cx="10515600" cy="3686913"/>
          </a:xfrm>
        </p:spPr>
        <p:txBody>
          <a:bodyPr>
            <a:noAutofit/>
          </a:bodyPr>
          <a:lstStyle/>
          <a:p>
            <a:r>
              <a:rPr lang="en-GB" sz="2800" dirty="0" smtClean="0"/>
              <a:t>Year 2:</a:t>
            </a:r>
            <a:br>
              <a:rPr lang="en-GB" sz="2800" dirty="0" smtClean="0"/>
            </a:br>
            <a:r>
              <a:rPr lang="en-GB" sz="2800" dirty="0" smtClean="0"/>
              <a:t>½ </a:t>
            </a:r>
            <a:r>
              <a:rPr lang="en-GB" sz="2800" dirty="0"/>
              <a:t>of ? = 17</a:t>
            </a:r>
            <a:br>
              <a:rPr lang="en-GB" sz="2800" dirty="0"/>
            </a:br>
            <a:r>
              <a:rPr lang="en-GB" sz="2800" dirty="0"/>
              <a:t/>
            </a:r>
            <a:br>
              <a:rPr lang="en-GB" sz="2800" dirty="0"/>
            </a:br>
            <a:r>
              <a:rPr lang="en-GB" sz="2800" dirty="0"/>
              <a:t>Which is the odd one out:</a:t>
            </a:r>
            <a:br>
              <a:rPr lang="en-GB" sz="2800" dirty="0"/>
            </a:br>
            <a:r>
              <a:rPr lang="en-GB" sz="2800" dirty="0"/>
              <a:t>½ of 20,   1/3 of 30   or ¼ of 18</a:t>
            </a:r>
            <a:br>
              <a:rPr lang="en-GB" sz="2800" dirty="0"/>
            </a:br>
            <a:r>
              <a:rPr lang="en-GB" sz="2800" dirty="0"/>
              <a:t/>
            </a:r>
            <a:br>
              <a:rPr lang="en-GB" sz="2800" dirty="0"/>
            </a:br>
            <a:r>
              <a:rPr lang="en-GB" sz="2800" dirty="0"/>
              <a:t>If ½ of 20 = 10 and ½ of 22 = 11, what is half </a:t>
            </a:r>
            <a:r>
              <a:rPr lang="en-GB" sz="2800" dirty="0" smtClean="0"/>
              <a:t/>
            </a:r>
            <a:br>
              <a:rPr lang="en-GB" sz="2800" dirty="0" smtClean="0"/>
            </a:br>
            <a:r>
              <a:rPr lang="en-GB" sz="2800" dirty="0" smtClean="0"/>
              <a:t>of </a:t>
            </a:r>
            <a:r>
              <a:rPr lang="en-GB" sz="2800" dirty="0"/>
              <a:t>21? Explain.</a:t>
            </a:r>
            <a:br>
              <a:rPr lang="en-GB" sz="2800" dirty="0"/>
            </a:br>
            <a:r>
              <a:rPr lang="en-GB" sz="2800" dirty="0"/>
              <a:t/>
            </a:r>
            <a:br>
              <a:rPr lang="en-GB" sz="2800" dirty="0"/>
            </a:br>
            <a:r>
              <a:rPr lang="en-GB" sz="2800" dirty="0" smtClean="0"/>
              <a:t/>
            </a:r>
            <a:br>
              <a:rPr lang="en-GB" sz="2800" dirty="0" smtClean="0"/>
            </a:br>
            <a:r>
              <a:rPr lang="en-GB" sz="2800" dirty="0"/>
              <a:t/>
            </a:r>
            <a:br>
              <a:rPr lang="en-GB" sz="2800" dirty="0"/>
            </a:br>
            <a:r>
              <a:rPr lang="en-GB" sz="2800" dirty="0"/>
              <a:t/>
            </a:r>
            <a:br>
              <a:rPr lang="en-GB" sz="2800" dirty="0"/>
            </a:br>
            <a:r>
              <a:rPr lang="en-GB" sz="2800" dirty="0" smtClean="0"/>
              <a:t>Can </a:t>
            </a:r>
            <a:r>
              <a:rPr lang="en-GB" sz="2800" dirty="0"/>
              <a:t>you complete your own with </a:t>
            </a:r>
            <a:br>
              <a:rPr lang="en-GB" sz="2800" dirty="0"/>
            </a:br>
            <a:r>
              <a:rPr lang="en-GB" sz="2800" dirty="0" smtClean="0"/>
              <a:t>4 </a:t>
            </a:r>
            <a:r>
              <a:rPr lang="en-GB" sz="2800" dirty="0"/>
              <a:t>numbers which are all different</a:t>
            </a:r>
            <a:r>
              <a:rPr lang="en-GB" sz="2800" dirty="0" smtClean="0"/>
              <a:t>.</a:t>
            </a:r>
            <a:endParaRPr lang="en-GB" sz="2800" dirty="0"/>
          </a:p>
        </p:txBody>
      </p:sp>
      <p:pic>
        <p:nvPicPr>
          <p:cNvPr id="3" name="Picture 2"/>
          <p:cNvPicPr>
            <a:picLocks noChangeAspect="1"/>
          </p:cNvPicPr>
          <p:nvPr/>
        </p:nvPicPr>
        <p:blipFill>
          <a:blip r:embed="rId2"/>
          <a:stretch>
            <a:fillRect/>
          </a:stretch>
        </p:blipFill>
        <p:spPr>
          <a:xfrm>
            <a:off x="229526" y="3714925"/>
            <a:ext cx="7253926" cy="896733"/>
          </a:xfrm>
          <a:prstGeom prst="rect">
            <a:avLst/>
          </a:prstGeom>
        </p:spPr>
      </p:pic>
      <p:pic>
        <p:nvPicPr>
          <p:cNvPr id="4" name="Picture 3"/>
          <p:cNvPicPr>
            <a:picLocks noChangeAspect="1"/>
          </p:cNvPicPr>
          <p:nvPr/>
        </p:nvPicPr>
        <p:blipFill>
          <a:blip r:embed="rId3"/>
          <a:stretch>
            <a:fillRect/>
          </a:stretch>
        </p:blipFill>
        <p:spPr>
          <a:xfrm>
            <a:off x="7483452" y="4314958"/>
            <a:ext cx="4406413" cy="2423060"/>
          </a:xfrm>
          <a:prstGeom prst="rect">
            <a:avLst/>
          </a:prstGeom>
        </p:spPr>
      </p:pic>
      <p:pic>
        <p:nvPicPr>
          <p:cNvPr id="5" name="Picture 4"/>
          <p:cNvPicPr>
            <a:picLocks noChangeAspect="1"/>
          </p:cNvPicPr>
          <p:nvPr/>
        </p:nvPicPr>
        <p:blipFill>
          <a:blip r:embed="rId4"/>
          <a:stretch>
            <a:fillRect/>
          </a:stretch>
        </p:blipFill>
        <p:spPr>
          <a:xfrm>
            <a:off x="7113156" y="303531"/>
            <a:ext cx="4600213" cy="3411394"/>
          </a:xfrm>
          <a:prstGeom prst="rect">
            <a:avLst/>
          </a:prstGeom>
        </p:spPr>
      </p:pic>
    </p:spTree>
    <p:extLst>
      <p:ext uri="{BB962C8B-B14F-4D97-AF65-F5344CB8AC3E}">
        <p14:creationId xmlns:p14="http://schemas.microsoft.com/office/powerpoint/2010/main" val="29783599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7422" y="307550"/>
            <a:ext cx="4943475" cy="3667125"/>
          </a:xfrm>
          <a:prstGeom prst="rect">
            <a:avLst/>
          </a:prstGeom>
        </p:spPr>
      </p:pic>
      <p:sp>
        <p:nvSpPr>
          <p:cNvPr id="3" name="TextBox 2"/>
          <p:cNvSpPr txBox="1"/>
          <p:nvPr/>
        </p:nvSpPr>
        <p:spPr>
          <a:xfrm>
            <a:off x="0" y="3974675"/>
            <a:ext cx="6598025" cy="369332"/>
          </a:xfrm>
          <a:prstGeom prst="rect">
            <a:avLst/>
          </a:prstGeom>
          <a:noFill/>
        </p:spPr>
        <p:txBody>
          <a:bodyPr wrap="none" rtlCol="0">
            <a:spAutoFit/>
          </a:bodyPr>
          <a:lstStyle/>
          <a:p>
            <a:r>
              <a:rPr lang="en-GB" dirty="0" smtClean="0"/>
              <a:t>Create your own question based on the pictogram to give to a friend.</a:t>
            </a:r>
            <a:endParaRPr lang="en-GB" dirty="0"/>
          </a:p>
        </p:txBody>
      </p:sp>
      <p:pic>
        <p:nvPicPr>
          <p:cNvPr id="4" name="Picture 3"/>
          <p:cNvPicPr>
            <a:picLocks noChangeAspect="1"/>
          </p:cNvPicPr>
          <p:nvPr/>
        </p:nvPicPr>
        <p:blipFill>
          <a:blip r:embed="rId3"/>
          <a:stretch>
            <a:fillRect/>
          </a:stretch>
        </p:blipFill>
        <p:spPr>
          <a:xfrm>
            <a:off x="6598025" y="588537"/>
            <a:ext cx="4914900" cy="1552575"/>
          </a:xfrm>
          <a:prstGeom prst="rect">
            <a:avLst/>
          </a:prstGeom>
        </p:spPr>
      </p:pic>
      <p:pic>
        <p:nvPicPr>
          <p:cNvPr id="5" name="Picture 4"/>
          <p:cNvPicPr>
            <a:picLocks noChangeAspect="1"/>
          </p:cNvPicPr>
          <p:nvPr/>
        </p:nvPicPr>
        <p:blipFill>
          <a:blip r:embed="rId4"/>
          <a:stretch>
            <a:fillRect/>
          </a:stretch>
        </p:blipFill>
        <p:spPr>
          <a:xfrm>
            <a:off x="5670179" y="4856423"/>
            <a:ext cx="5953766" cy="1660287"/>
          </a:xfrm>
          <a:prstGeom prst="rect">
            <a:avLst/>
          </a:prstGeom>
        </p:spPr>
      </p:pic>
    </p:spTree>
    <p:extLst>
      <p:ext uri="{BB962C8B-B14F-4D97-AF65-F5344CB8AC3E}">
        <p14:creationId xmlns:p14="http://schemas.microsoft.com/office/powerpoint/2010/main" val="16381743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734" y="659567"/>
            <a:ext cx="1568122" cy="707886"/>
          </a:xfrm>
          <a:prstGeom prst="rect">
            <a:avLst/>
          </a:prstGeom>
          <a:noFill/>
        </p:spPr>
        <p:txBody>
          <a:bodyPr wrap="none" rtlCol="0">
            <a:spAutoFit/>
          </a:bodyPr>
          <a:lstStyle/>
          <a:p>
            <a:r>
              <a:rPr lang="en-GB" sz="4000" dirty="0" smtClean="0"/>
              <a:t>Year 3 </a:t>
            </a:r>
            <a:endParaRPr lang="en-GB" sz="4000" dirty="0"/>
          </a:p>
        </p:txBody>
      </p:sp>
      <p:grpSp>
        <p:nvGrpSpPr>
          <p:cNvPr id="5" name="Group 4"/>
          <p:cNvGrpSpPr/>
          <p:nvPr/>
        </p:nvGrpSpPr>
        <p:grpSpPr>
          <a:xfrm>
            <a:off x="141547" y="1367453"/>
            <a:ext cx="5929470" cy="5132406"/>
            <a:chOff x="261468" y="1367453"/>
            <a:chExt cx="7653339" cy="5132406"/>
          </a:xfrm>
        </p:grpSpPr>
        <p:pic>
          <p:nvPicPr>
            <p:cNvPr id="3" name="Picture 2"/>
            <p:cNvPicPr>
              <a:picLocks noChangeAspect="1"/>
            </p:cNvPicPr>
            <p:nvPr/>
          </p:nvPicPr>
          <p:blipFill>
            <a:blip r:embed="rId2"/>
            <a:stretch>
              <a:fillRect/>
            </a:stretch>
          </p:blipFill>
          <p:spPr>
            <a:xfrm>
              <a:off x="261468" y="1476219"/>
              <a:ext cx="7548407" cy="5023640"/>
            </a:xfrm>
            <a:prstGeom prst="rect">
              <a:avLst/>
            </a:prstGeom>
          </p:spPr>
        </p:pic>
        <p:sp>
          <p:nvSpPr>
            <p:cNvPr id="4" name="Rectangle 3"/>
            <p:cNvSpPr/>
            <p:nvPr/>
          </p:nvSpPr>
          <p:spPr>
            <a:xfrm>
              <a:off x="6670623" y="1367453"/>
              <a:ext cx="1244184" cy="971013"/>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grpSp>
        <p:nvGrpSpPr>
          <p:cNvPr id="8" name="Group 7"/>
          <p:cNvGrpSpPr/>
          <p:nvPr/>
        </p:nvGrpSpPr>
        <p:grpSpPr>
          <a:xfrm>
            <a:off x="6255973" y="1476219"/>
            <a:ext cx="5936027" cy="5023640"/>
            <a:chOff x="6255973" y="1476219"/>
            <a:chExt cx="5936027" cy="5023640"/>
          </a:xfrm>
        </p:grpSpPr>
        <p:pic>
          <p:nvPicPr>
            <p:cNvPr id="6" name="Picture 5"/>
            <p:cNvPicPr>
              <a:picLocks noChangeAspect="1"/>
            </p:cNvPicPr>
            <p:nvPr/>
          </p:nvPicPr>
          <p:blipFill>
            <a:blip r:embed="rId3"/>
            <a:stretch>
              <a:fillRect/>
            </a:stretch>
          </p:blipFill>
          <p:spPr>
            <a:xfrm>
              <a:off x="6255973" y="1476219"/>
              <a:ext cx="5811109" cy="4774679"/>
            </a:xfrm>
            <a:prstGeom prst="rect">
              <a:avLst/>
            </a:prstGeom>
          </p:spPr>
        </p:pic>
        <p:sp>
          <p:nvSpPr>
            <p:cNvPr id="7" name="Rectangle 6"/>
            <p:cNvSpPr/>
            <p:nvPr/>
          </p:nvSpPr>
          <p:spPr>
            <a:xfrm>
              <a:off x="11752289" y="5771213"/>
              <a:ext cx="439711" cy="72864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32739569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794" y="224853"/>
            <a:ext cx="1568122" cy="707886"/>
          </a:xfrm>
          <a:prstGeom prst="rect">
            <a:avLst/>
          </a:prstGeom>
          <a:noFill/>
        </p:spPr>
        <p:txBody>
          <a:bodyPr wrap="none" rtlCol="0">
            <a:spAutoFit/>
          </a:bodyPr>
          <a:lstStyle/>
          <a:p>
            <a:r>
              <a:rPr lang="en-GB" sz="4000" dirty="0" smtClean="0"/>
              <a:t>Year 4 </a:t>
            </a:r>
            <a:endParaRPr lang="en-GB" sz="4000" dirty="0"/>
          </a:p>
        </p:txBody>
      </p:sp>
      <p:grpSp>
        <p:nvGrpSpPr>
          <p:cNvPr id="13" name="Group 12"/>
          <p:cNvGrpSpPr/>
          <p:nvPr/>
        </p:nvGrpSpPr>
        <p:grpSpPr>
          <a:xfrm>
            <a:off x="1703034" y="932738"/>
            <a:ext cx="9164835" cy="5906924"/>
            <a:chOff x="1703034" y="932738"/>
            <a:chExt cx="9164835" cy="5906924"/>
          </a:xfrm>
        </p:grpSpPr>
        <p:pic>
          <p:nvPicPr>
            <p:cNvPr id="9" name="Picture 8"/>
            <p:cNvPicPr>
              <a:picLocks noChangeAspect="1"/>
            </p:cNvPicPr>
            <p:nvPr/>
          </p:nvPicPr>
          <p:blipFill>
            <a:blip r:embed="rId2"/>
            <a:stretch>
              <a:fillRect/>
            </a:stretch>
          </p:blipFill>
          <p:spPr>
            <a:xfrm>
              <a:off x="1703034" y="932738"/>
              <a:ext cx="8984953" cy="5863197"/>
            </a:xfrm>
            <a:prstGeom prst="rect">
              <a:avLst/>
            </a:prstGeom>
          </p:spPr>
        </p:pic>
        <p:sp>
          <p:nvSpPr>
            <p:cNvPr id="10" name="Rectangle 9"/>
            <p:cNvSpPr/>
            <p:nvPr/>
          </p:nvSpPr>
          <p:spPr>
            <a:xfrm>
              <a:off x="9638675" y="932738"/>
              <a:ext cx="1229194" cy="35641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1" name="Rectangle 10"/>
            <p:cNvSpPr/>
            <p:nvPr/>
          </p:nvSpPr>
          <p:spPr>
            <a:xfrm>
              <a:off x="9353862" y="6505731"/>
              <a:ext cx="1514007" cy="2902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2" name="Rectangle 11"/>
            <p:cNvSpPr/>
            <p:nvPr/>
          </p:nvSpPr>
          <p:spPr>
            <a:xfrm>
              <a:off x="6195510" y="6549458"/>
              <a:ext cx="1514007" cy="2902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364619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734" y="659567"/>
            <a:ext cx="1568122" cy="707886"/>
          </a:xfrm>
          <a:prstGeom prst="rect">
            <a:avLst/>
          </a:prstGeom>
          <a:noFill/>
        </p:spPr>
        <p:txBody>
          <a:bodyPr wrap="none" rtlCol="0">
            <a:spAutoFit/>
          </a:bodyPr>
          <a:lstStyle/>
          <a:p>
            <a:r>
              <a:rPr lang="en-GB" sz="4000" dirty="0" smtClean="0"/>
              <a:t>Year 5 </a:t>
            </a:r>
            <a:endParaRPr lang="en-GB" sz="4000" dirty="0"/>
          </a:p>
        </p:txBody>
      </p:sp>
      <p:pic>
        <p:nvPicPr>
          <p:cNvPr id="9" name="Picture 8"/>
          <p:cNvPicPr>
            <a:picLocks noChangeAspect="1"/>
          </p:cNvPicPr>
          <p:nvPr/>
        </p:nvPicPr>
        <p:blipFill>
          <a:blip r:embed="rId2"/>
          <a:stretch>
            <a:fillRect/>
          </a:stretch>
        </p:blipFill>
        <p:spPr>
          <a:xfrm>
            <a:off x="117267" y="1367453"/>
            <a:ext cx="5957422" cy="4553662"/>
          </a:xfrm>
          <a:prstGeom prst="rect">
            <a:avLst/>
          </a:prstGeom>
        </p:spPr>
      </p:pic>
      <p:grpSp>
        <p:nvGrpSpPr>
          <p:cNvPr id="12" name="Group 11"/>
          <p:cNvGrpSpPr/>
          <p:nvPr/>
        </p:nvGrpSpPr>
        <p:grpSpPr>
          <a:xfrm>
            <a:off x="6271515" y="1367453"/>
            <a:ext cx="5920485" cy="4553662"/>
            <a:chOff x="6271515" y="1367453"/>
            <a:chExt cx="5920485" cy="4553662"/>
          </a:xfrm>
        </p:grpSpPr>
        <p:pic>
          <p:nvPicPr>
            <p:cNvPr id="10" name="Picture 9"/>
            <p:cNvPicPr>
              <a:picLocks noChangeAspect="1"/>
            </p:cNvPicPr>
            <p:nvPr/>
          </p:nvPicPr>
          <p:blipFill>
            <a:blip r:embed="rId3"/>
            <a:stretch>
              <a:fillRect/>
            </a:stretch>
          </p:blipFill>
          <p:spPr>
            <a:xfrm>
              <a:off x="6271515" y="1637276"/>
              <a:ext cx="5920485" cy="4283839"/>
            </a:xfrm>
            <a:prstGeom prst="rect">
              <a:avLst/>
            </a:prstGeom>
          </p:spPr>
        </p:pic>
        <p:sp>
          <p:nvSpPr>
            <p:cNvPr id="11" name="Rectangle 10"/>
            <p:cNvSpPr/>
            <p:nvPr/>
          </p:nvSpPr>
          <p:spPr>
            <a:xfrm>
              <a:off x="11707318" y="1367453"/>
              <a:ext cx="484682" cy="671209"/>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19956884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734" y="659567"/>
            <a:ext cx="1568122" cy="707886"/>
          </a:xfrm>
          <a:prstGeom prst="rect">
            <a:avLst/>
          </a:prstGeom>
          <a:noFill/>
        </p:spPr>
        <p:txBody>
          <a:bodyPr wrap="none" rtlCol="0">
            <a:spAutoFit/>
          </a:bodyPr>
          <a:lstStyle/>
          <a:p>
            <a:r>
              <a:rPr lang="en-GB" sz="4000" dirty="0" smtClean="0"/>
              <a:t>Year 6 </a:t>
            </a:r>
            <a:endParaRPr lang="en-GB" sz="4000" dirty="0"/>
          </a:p>
        </p:txBody>
      </p:sp>
      <p:pic>
        <p:nvPicPr>
          <p:cNvPr id="3" name="Picture 2"/>
          <p:cNvPicPr>
            <a:picLocks noChangeAspect="1"/>
          </p:cNvPicPr>
          <p:nvPr/>
        </p:nvPicPr>
        <p:blipFill>
          <a:blip r:embed="rId2"/>
          <a:stretch>
            <a:fillRect/>
          </a:stretch>
        </p:blipFill>
        <p:spPr>
          <a:xfrm>
            <a:off x="164736" y="1367453"/>
            <a:ext cx="6430936" cy="4751018"/>
          </a:xfrm>
          <a:prstGeom prst="rect">
            <a:avLst/>
          </a:prstGeom>
        </p:spPr>
      </p:pic>
      <p:pic>
        <p:nvPicPr>
          <p:cNvPr id="4" name="Picture 3"/>
          <p:cNvPicPr>
            <a:picLocks noChangeAspect="1"/>
          </p:cNvPicPr>
          <p:nvPr/>
        </p:nvPicPr>
        <p:blipFill>
          <a:blip r:embed="rId3"/>
          <a:stretch>
            <a:fillRect/>
          </a:stretch>
        </p:blipFill>
        <p:spPr>
          <a:xfrm>
            <a:off x="6090160" y="1556072"/>
            <a:ext cx="6101840" cy="4373780"/>
          </a:xfrm>
          <a:prstGeom prst="rect">
            <a:avLst/>
          </a:prstGeom>
        </p:spPr>
      </p:pic>
    </p:spTree>
    <p:extLst>
      <p:ext uri="{BB962C8B-B14F-4D97-AF65-F5344CB8AC3E}">
        <p14:creationId xmlns:p14="http://schemas.microsoft.com/office/powerpoint/2010/main" val="5818329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699</Words>
  <Application>Microsoft Office PowerPoint</Application>
  <PresentationFormat>Widescreen</PresentationFormat>
  <Paragraphs>61</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Creating Mastery with a Greater Depth Lesson</vt:lpstr>
      <vt:lpstr>PowerPoint Presentation</vt:lpstr>
      <vt:lpstr>PowerPoint Presentation</vt:lpstr>
      <vt:lpstr>Thinking about rich tasks, problem-solving and higher-order thinking skills </vt:lpstr>
      <vt:lpstr>Thinking about rich tasks, problem-solving and higher-order thinking skills </vt:lpstr>
      <vt:lpstr>Thinking about rich tasks, problem-solving and higher-order thinking skills </vt:lpstr>
      <vt:lpstr>Thinking about rich tasks, problem-solving and higher-order thinking skills </vt:lpstr>
      <vt:lpstr>PowerPoint Presentation</vt:lpstr>
      <vt:lpstr>PowerPoint Presentation</vt:lpstr>
      <vt:lpstr>Place Value rich tasks</vt:lpstr>
      <vt:lpstr>Place value rich tasks</vt:lpstr>
      <vt:lpstr>Place value rich tasks</vt:lpstr>
      <vt:lpstr>Place value rich tasks</vt:lpstr>
      <vt:lpstr>PowerPoint Presentation</vt:lpstr>
      <vt:lpstr>PowerPoint Presentation</vt:lpstr>
      <vt:lpstr>PowerPoint Presentation</vt:lpstr>
      <vt:lpstr>Year 2: ½ of ? = 17  Which is the odd one out: ½ of 20,   1/3 of 30   or ¼ of 18  If ½ of 20 = 10 and ½ of 22 = 11, what is half  of 21? Explain.     Can you complete your own with  4 numbers which are all different.</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Mastery with a Greater Depth Lesson</dc:title>
  <dc:creator>Steve Thompson</dc:creator>
  <cp:lastModifiedBy>Steve Thompson</cp:lastModifiedBy>
  <cp:revision>18</cp:revision>
  <dcterms:created xsi:type="dcterms:W3CDTF">2016-06-11T17:01:30Z</dcterms:created>
  <dcterms:modified xsi:type="dcterms:W3CDTF">2016-06-13T19:07:29Z</dcterms:modified>
</cp:coreProperties>
</file>