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5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10" Type="http://schemas.openxmlformats.org/officeDocument/2006/relationships/slide" Target="slides/slide5.xml"/><Relationship Id="rId9" Type="http://schemas.openxmlformats.org/officeDocument/2006/relationships/slide" Target="slides/slide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g33ad497e604_0_4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g33ad497e604_0_4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33ad497e604_0_5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Google Shape;64;g33ad497e604_0_5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g33ad497e604_0_5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" name="Google Shape;70;g33ad497e604_0_5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g33ad497e604_0_6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" name="Google Shape;76;g33ad497e604_0_6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25"/>
            <a:ext cx="4572000" cy="51435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>
                <a:solidFill>
                  <a:schemeClr val="dk1"/>
                </a:solidFill>
              </a:defRPr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>
                <a:solidFill>
                  <a:schemeClr val="dk1"/>
                </a:solidFill>
              </a:defRPr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>
                <a:solidFill>
                  <a:schemeClr val="dk1"/>
                </a:solidFill>
              </a:defRPr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>
                <a:solidFill>
                  <a:schemeClr val="dk1"/>
                </a:solidFill>
              </a:defRPr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>
                <a:solidFill>
                  <a:schemeClr val="dk1"/>
                </a:solidFill>
              </a:defRPr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>
                <a:solidFill>
                  <a:schemeClr val="dk1"/>
                </a:solidFill>
              </a:defRPr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>
                <a:solidFill>
                  <a:schemeClr val="dk1"/>
                </a:solidFill>
              </a:defRPr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>
                <a:solidFill>
                  <a:schemeClr val="dk1"/>
                </a:solidFill>
              </a:defRPr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dark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Char char="●"/>
              <a:defRPr sz="1800">
                <a:solidFill>
                  <a:schemeClr val="lt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Char char="○"/>
              <a:defRPr>
                <a:solidFill>
                  <a:schemeClr val="lt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Char char="■"/>
              <a:defRPr>
                <a:solidFill>
                  <a:schemeClr val="lt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Char char="●"/>
              <a:defRPr>
                <a:solidFill>
                  <a:schemeClr val="lt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Char char="○"/>
              <a:defRPr>
                <a:solidFill>
                  <a:schemeClr val="lt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Char char="■"/>
              <a:defRPr>
                <a:solidFill>
                  <a:schemeClr val="lt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Char char="●"/>
              <a:defRPr>
                <a:solidFill>
                  <a:schemeClr val="lt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Char char="○"/>
              <a:defRPr>
                <a:solidFill>
                  <a:schemeClr val="lt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Char char="■"/>
              <a:defRPr>
                <a:solidFill>
                  <a:schemeClr val="lt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lt2"/>
                </a:solidFill>
              </a:defRPr>
            </a:lvl1pPr>
            <a:lvl2pPr lvl="1" algn="r">
              <a:buNone/>
              <a:defRPr sz="1000">
                <a:solidFill>
                  <a:schemeClr val="lt2"/>
                </a:solidFill>
              </a:defRPr>
            </a:lvl2pPr>
            <a:lvl3pPr lvl="2" algn="r">
              <a:buNone/>
              <a:defRPr sz="1000">
                <a:solidFill>
                  <a:schemeClr val="lt2"/>
                </a:solidFill>
              </a:defRPr>
            </a:lvl3pPr>
            <a:lvl4pPr lvl="3" algn="r">
              <a:buNone/>
              <a:defRPr sz="1000">
                <a:solidFill>
                  <a:schemeClr val="lt2"/>
                </a:solidFill>
              </a:defRPr>
            </a:lvl4pPr>
            <a:lvl5pPr lvl="4" algn="r">
              <a:buNone/>
              <a:defRPr sz="1000">
                <a:solidFill>
                  <a:schemeClr val="lt2"/>
                </a:solidFill>
              </a:defRPr>
            </a:lvl5pPr>
            <a:lvl6pPr lvl="5" algn="r">
              <a:buNone/>
              <a:defRPr sz="1000">
                <a:solidFill>
                  <a:schemeClr val="lt2"/>
                </a:solidFill>
              </a:defRPr>
            </a:lvl6pPr>
            <a:lvl7pPr lvl="6" algn="r">
              <a:buNone/>
              <a:defRPr sz="1000">
                <a:solidFill>
                  <a:schemeClr val="lt2"/>
                </a:solidFill>
              </a:defRPr>
            </a:lvl7pPr>
            <a:lvl8pPr lvl="7" algn="r">
              <a:buNone/>
              <a:defRPr sz="1000">
                <a:solidFill>
                  <a:schemeClr val="lt2"/>
                </a:solidFill>
              </a:defRPr>
            </a:lvl8pPr>
            <a:lvl9pPr lvl="8" algn="r">
              <a:buNone/>
              <a:defRPr sz="1000">
                <a:solidFill>
                  <a:schemeClr val="lt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ransition spd="med">
    <p:push dir="r"/>
  </p:transition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4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3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5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2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All about dynasty 12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5" name="Google Shape;55;p13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  <p:transition spd="med">
    <p:fade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mph" presetID="8" presetSubtype="0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 What happened in dynasty 12?</a:t>
            </a:r>
            <a:endParaRPr/>
          </a:p>
        </p:txBody>
      </p:sp>
      <p:sp>
        <p:nvSpPr>
          <p:cNvPr id="61" name="Google Shape;61;p1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lang="en-GB" sz="2500">
                <a:solidFill>
                  <a:schemeClr val="dk1"/>
                </a:solidFill>
              </a:rPr>
              <a:t>Firstly, </a:t>
            </a:r>
            <a:r>
              <a:rPr lang="en-GB" sz="2500">
                <a:solidFill>
                  <a:schemeClr val="dk1"/>
                </a:solidFill>
              </a:rPr>
              <a:t>Egyptian</a:t>
            </a:r>
            <a:r>
              <a:rPr lang="en-GB" sz="2500">
                <a:solidFill>
                  <a:schemeClr val="dk1"/>
                </a:solidFill>
              </a:rPr>
              <a:t> borders expanded significantly which was pushing into the Nubia and Levant.</a:t>
            </a:r>
            <a:endParaRPr sz="2500">
              <a:solidFill>
                <a:schemeClr val="dk1"/>
              </a:solidFill>
            </a:endParaRPr>
          </a:p>
        </p:txBody>
      </p:sp>
    </p:spTree>
  </p:cSld>
  <p:clrMapOvr>
    <a:masterClrMapping/>
  </p:clrMapOvr>
  <p:transition spd="med">
    <p:fade thruBlk="1"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mph" presetID="8" presetSubtype="0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Who was the 12th dynasty </a:t>
            </a:r>
            <a:r>
              <a:rPr lang="en-GB"/>
              <a:t>pharaoh?</a:t>
            </a:r>
            <a:endParaRPr/>
          </a:p>
        </p:txBody>
      </p:sp>
      <p:sp>
        <p:nvSpPr>
          <p:cNvPr id="67" name="Google Shape;67;p15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lang="en-GB" sz="2500">
                <a:solidFill>
                  <a:schemeClr val="dk1"/>
                </a:solidFill>
              </a:rPr>
              <a:t>Sesostrist I was a king of ancient Egypt who succeeded his father after a ten-year coregency. He reigned for 48 years before being murdered.</a:t>
            </a:r>
            <a:endParaRPr sz="2500">
              <a:solidFill>
                <a:schemeClr val="dk1"/>
              </a:solidFill>
            </a:endParaRPr>
          </a:p>
        </p:txBody>
      </p:sp>
    </p:spTree>
  </p:cSld>
  <p:clrMapOvr>
    <a:masterClrMapping/>
  </p:clrMapOvr>
  <mc:AlternateContent>
    <mc:Choice Requires="p14">
      <p:transition spd="med">
        <p14:flip dir="l"/>
      </p:transition>
    </mc:Choice>
    <mc:Fallback>
      <p:transition spd="med">
        <p:fade/>
      </p:transition>
    </mc:Fallback>
  </mc:AlternateContent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mph" presetID="8" presetSubtype="0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lt1"/>
                </a:solidFill>
              </a:rPr>
              <a:t>Significances</a:t>
            </a:r>
            <a:endParaRPr>
              <a:solidFill>
                <a:schemeClr val="lt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73" name="Google Shape;73;p16"/>
          <p:cNvSpPr txBox="1"/>
          <p:nvPr>
            <p:ph idx="1" type="body"/>
          </p:nvPr>
        </p:nvSpPr>
        <p:spPr>
          <a:xfrm>
            <a:off x="0" y="1196550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rPr lang="en-GB" sz="2500">
                <a:solidFill>
                  <a:schemeClr val="lt1"/>
                </a:solidFill>
              </a:rPr>
              <a:t>Lots of development in land mass and relative stability especially in politics. Also there was strong </a:t>
            </a:r>
            <a:r>
              <a:rPr lang="en-GB" sz="2500">
                <a:solidFill>
                  <a:schemeClr val="lt1"/>
                </a:solidFill>
              </a:rPr>
              <a:t>pharaohs</a:t>
            </a:r>
            <a:r>
              <a:rPr lang="en-GB" sz="2500">
                <a:solidFill>
                  <a:schemeClr val="lt1"/>
                </a:solidFill>
              </a:rPr>
              <a:t>.</a:t>
            </a:r>
            <a:endParaRPr sz="2500">
              <a:solidFill>
                <a:schemeClr val="lt1"/>
              </a:solidFill>
            </a:endParaRPr>
          </a:p>
        </p:txBody>
      </p:sp>
    </p:spTree>
  </p:cSld>
  <p:clrMapOvr>
    <a:masterClrMapping/>
  </p:clrMapOvr>
  <mc:AlternateContent>
    <mc:Choice Requires="p14">
      <p:transition spd="med">
        <p14:gallery dir="l"/>
      </p:transition>
    </mc:Choice>
    <mc:Fallback>
      <p:transition spd="med">
        <p:fade/>
      </p:transition>
    </mc:Fallback>
  </mc:AlternateContent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mph" presetID="8" presetSubtype="0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1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lt1"/>
                </a:solidFill>
              </a:rPr>
              <a:t>THANK YOU</a:t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79" name="Google Shape;79;p17"/>
          <p:cNvSpPr txBox="1"/>
          <p:nvPr>
            <p:ph idx="1" type="body"/>
          </p:nvPr>
        </p:nvSpPr>
        <p:spPr>
          <a:xfrm>
            <a:off x="311700" y="11940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solidFill>
                  <a:schemeClr val="lt1"/>
                </a:solidFill>
              </a:rPr>
              <a:t>THANK YOU </a:t>
            </a:r>
            <a:endParaRPr>
              <a:solidFill>
                <a:schemeClr val="lt1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rPr lang="en-GB">
                <a:solidFill>
                  <a:schemeClr val="lt1"/>
                </a:solidFill>
              </a:rPr>
              <a:t>FOR LISTENING</a:t>
            </a:r>
            <a:endParaRPr>
              <a:solidFill>
                <a:schemeClr val="lt1"/>
              </a:solidFill>
            </a:endParaRPr>
          </a:p>
        </p:txBody>
      </p:sp>
    </p:spTree>
  </p:cSld>
  <p:clrMapOvr>
    <a:masterClrMapping/>
  </p:clrMapOvr>
  <p:transition spd="med">
    <p:fade thruBlk="1"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mph" presetID="8" presetSubtype="0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mph" presetID="8" presetSubtype="0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xit" presetID="10" presetSubtype="0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>
                                        <p:cTn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dur="1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Dark">
  <a:themeElements>
    <a:clrScheme name="Simple Dark">
      <a:dk1>
        <a:srgbClr val="FFFFFF"/>
      </a:dk1>
      <a:lt1>
        <a:srgbClr val="212121"/>
      </a:lt1>
      <a:dk2>
        <a:srgbClr val="303030"/>
      </a:dk2>
      <a:lt2>
        <a:srgbClr val="ADADAD"/>
      </a:lt2>
      <a:accent1>
        <a:srgbClr val="009688"/>
      </a:accent1>
      <a:accent2>
        <a:srgbClr val="EEEEEE"/>
      </a:accent2>
      <a:accent3>
        <a:srgbClr val="78909C"/>
      </a:accent3>
      <a:accent4>
        <a:srgbClr val="FFAB40"/>
      </a:accent4>
      <a:accent5>
        <a:srgbClr val="4DD0E1"/>
      </a:accent5>
      <a:accent6>
        <a:srgbClr val="EEFF41"/>
      </a:accent6>
      <a:hlink>
        <a:srgbClr val="4DD0E1"/>
      </a:hlink>
      <a:folHlink>
        <a:srgbClr val="4DD0E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